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22"/>
  </p:notesMasterIdLst>
  <p:handoutMasterIdLst>
    <p:handoutMasterId r:id="rId23"/>
  </p:handoutMasterIdLst>
  <p:sldIdLst>
    <p:sldId id="256" r:id="rId2"/>
    <p:sldId id="284" r:id="rId3"/>
    <p:sldId id="287" r:id="rId4"/>
    <p:sldId id="286" r:id="rId5"/>
    <p:sldId id="285" r:id="rId6"/>
    <p:sldId id="280" r:id="rId7"/>
    <p:sldId id="279" r:id="rId8"/>
    <p:sldId id="282" r:id="rId9"/>
    <p:sldId id="283" r:id="rId10"/>
    <p:sldId id="281" r:id="rId11"/>
    <p:sldId id="288" r:id="rId12"/>
    <p:sldId id="290" r:id="rId13"/>
    <p:sldId id="291" r:id="rId14"/>
    <p:sldId id="292" r:id="rId15"/>
    <p:sldId id="293" r:id="rId16"/>
    <p:sldId id="294" r:id="rId17"/>
    <p:sldId id="295" r:id="rId18"/>
    <p:sldId id="296" r:id="rId19"/>
    <p:sldId id="297" r:id="rId20"/>
    <p:sldId id="289" r:id="rId21"/>
  </p:sldIdLst>
  <p:sldSz cx="12192000" cy="6858000"/>
  <p:notesSz cx="7010400" cy="9396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088"/>
    <p:restoredTop sz="94631"/>
  </p:normalViewPr>
  <p:slideViewPr>
    <p:cSldViewPr snapToGrid="0" snapToObjects="1">
      <p:cViewPr varScale="1">
        <p:scale>
          <a:sx n="55" d="100"/>
          <a:sy n="55" d="100"/>
        </p:scale>
        <p:origin x="84" y="1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71452"/>
          </a:xfrm>
          <a:prstGeom prst="rect">
            <a:avLst/>
          </a:prstGeom>
        </p:spPr>
        <p:txBody>
          <a:bodyPr vert="horz" lIns="93744" tIns="46872" rIns="93744" bIns="46872"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71452"/>
          </a:xfrm>
          <a:prstGeom prst="rect">
            <a:avLst/>
          </a:prstGeom>
        </p:spPr>
        <p:txBody>
          <a:bodyPr vert="horz" lIns="93744" tIns="46872" rIns="93744" bIns="46872" rtlCol="0"/>
          <a:lstStyle>
            <a:lvl1pPr algn="r">
              <a:defRPr sz="1200"/>
            </a:lvl1pPr>
          </a:lstStyle>
          <a:p>
            <a:fld id="{BDE3F1C7-5649-4472-800B-87F10A0FEDF1}" type="datetimeFigureOut">
              <a:rPr lang="en-US" smtClean="0"/>
              <a:t>8/2/2017</a:t>
            </a:fld>
            <a:endParaRPr lang="en-US"/>
          </a:p>
        </p:txBody>
      </p:sp>
      <p:sp>
        <p:nvSpPr>
          <p:cNvPr id="4" name="Footer Placeholder 3"/>
          <p:cNvSpPr>
            <a:spLocks noGrp="1"/>
          </p:cNvSpPr>
          <p:nvPr>
            <p:ph type="ftr" sz="quarter" idx="2"/>
          </p:nvPr>
        </p:nvSpPr>
        <p:spPr>
          <a:xfrm>
            <a:off x="0" y="8924962"/>
            <a:ext cx="3037840" cy="471451"/>
          </a:xfrm>
          <a:prstGeom prst="rect">
            <a:avLst/>
          </a:prstGeom>
        </p:spPr>
        <p:txBody>
          <a:bodyPr vert="horz" lIns="93744" tIns="46872" rIns="93744" bIns="4687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924962"/>
            <a:ext cx="3037840" cy="471451"/>
          </a:xfrm>
          <a:prstGeom prst="rect">
            <a:avLst/>
          </a:prstGeom>
        </p:spPr>
        <p:txBody>
          <a:bodyPr vert="horz" lIns="93744" tIns="46872" rIns="93744" bIns="46872" rtlCol="0" anchor="b"/>
          <a:lstStyle>
            <a:lvl1pPr algn="r">
              <a:defRPr sz="1200"/>
            </a:lvl1pPr>
          </a:lstStyle>
          <a:p>
            <a:fld id="{55171407-A42B-4280-95CF-666F4A0E85FE}" type="slidenum">
              <a:rPr lang="en-US" smtClean="0"/>
              <a:t>‹#›</a:t>
            </a:fld>
            <a:endParaRPr lang="en-US"/>
          </a:p>
        </p:txBody>
      </p:sp>
    </p:spTree>
    <p:extLst>
      <p:ext uri="{BB962C8B-B14F-4D97-AF65-F5344CB8AC3E}">
        <p14:creationId xmlns:p14="http://schemas.microsoft.com/office/powerpoint/2010/main" val="1253933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71452"/>
          </a:xfrm>
          <a:prstGeom prst="rect">
            <a:avLst/>
          </a:prstGeom>
        </p:spPr>
        <p:txBody>
          <a:bodyPr vert="horz" lIns="93744" tIns="46872" rIns="93744" bIns="46872" rtlCol="0"/>
          <a:lstStyle>
            <a:lvl1pPr algn="l">
              <a:defRPr sz="1200"/>
            </a:lvl1pPr>
          </a:lstStyle>
          <a:p>
            <a:endParaRPr lang="en-US"/>
          </a:p>
        </p:txBody>
      </p:sp>
      <p:sp>
        <p:nvSpPr>
          <p:cNvPr id="3" name="Date Placeholder 2"/>
          <p:cNvSpPr>
            <a:spLocks noGrp="1"/>
          </p:cNvSpPr>
          <p:nvPr>
            <p:ph type="dt" idx="1"/>
          </p:nvPr>
        </p:nvSpPr>
        <p:spPr>
          <a:xfrm>
            <a:off x="3970938" y="0"/>
            <a:ext cx="3037840" cy="471452"/>
          </a:xfrm>
          <a:prstGeom prst="rect">
            <a:avLst/>
          </a:prstGeom>
        </p:spPr>
        <p:txBody>
          <a:bodyPr vert="horz" lIns="93744" tIns="46872" rIns="93744" bIns="46872" rtlCol="0"/>
          <a:lstStyle>
            <a:lvl1pPr algn="r">
              <a:defRPr sz="1200"/>
            </a:lvl1pPr>
          </a:lstStyle>
          <a:p>
            <a:fld id="{974504D0-D79D-F14F-8BE5-6E9B834DF08B}" type="datetimeFigureOut">
              <a:rPr lang="en-US" smtClean="0"/>
              <a:t>8/2/2017</a:t>
            </a:fld>
            <a:endParaRPr lang="en-US"/>
          </a:p>
        </p:txBody>
      </p:sp>
      <p:sp>
        <p:nvSpPr>
          <p:cNvPr id="4" name="Slide Image Placeholder 3"/>
          <p:cNvSpPr>
            <a:spLocks noGrp="1" noRot="1" noChangeAspect="1"/>
          </p:cNvSpPr>
          <p:nvPr>
            <p:ph type="sldImg" idx="2"/>
          </p:nvPr>
        </p:nvSpPr>
        <p:spPr>
          <a:xfrm>
            <a:off x="685800" y="1174750"/>
            <a:ext cx="5638800" cy="3171825"/>
          </a:xfrm>
          <a:prstGeom prst="rect">
            <a:avLst/>
          </a:prstGeom>
          <a:noFill/>
          <a:ln w="12700">
            <a:solidFill>
              <a:prstClr val="black"/>
            </a:solidFill>
          </a:ln>
        </p:spPr>
        <p:txBody>
          <a:bodyPr vert="horz" lIns="93744" tIns="46872" rIns="93744" bIns="46872" rtlCol="0" anchor="ctr"/>
          <a:lstStyle/>
          <a:p>
            <a:endParaRPr lang="en-US"/>
          </a:p>
        </p:txBody>
      </p:sp>
      <p:sp>
        <p:nvSpPr>
          <p:cNvPr id="5" name="Notes Placeholder 4"/>
          <p:cNvSpPr>
            <a:spLocks noGrp="1"/>
          </p:cNvSpPr>
          <p:nvPr>
            <p:ph type="body" sz="quarter" idx="3"/>
          </p:nvPr>
        </p:nvSpPr>
        <p:spPr>
          <a:xfrm>
            <a:off x="701040" y="4522024"/>
            <a:ext cx="5608320" cy="3699838"/>
          </a:xfrm>
          <a:prstGeom prst="rect">
            <a:avLst/>
          </a:prstGeom>
        </p:spPr>
        <p:txBody>
          <a:bodyPr vert="horz" lIns="93744" tIns="46872" rIns="93744" bIns="4687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24962"/>
            <a:ext cx="3037840" cy="471451"/>
          </a:xfrm>
          <a:prstGeom prst="rect">
            <a:avLst/>
          </a:prstGeom>
        </p:spPr>
        <p:txBody>
          <a:bodyPr vert="horz" lIns="93744" tIns="46872" rIns="93744" bIns="4687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924962"/>
            <a:ext cx="3037840" cy="471451"/>
          </a:xfrm>
          <a:prstGeom prst="rect">
            <a:avLst/>
          </a:prstGeom>
        </p:spPr>
        <p:txBody>
          <a:bodyPr vert="horz" lIns="93744" tIns="46872" rIns="93744" bIns="46872" rtlCol="0" anchor="b"/>
          <a:lstStyle>
            <a:lvl1pPr algn="r">
              <a:defRPr sz="1200"/>
            </a:lvl1pPr>
          </a:lstStyle>
          <a:p>
            <a:fld id="{3CD6C3E8-C77D-BC4E-995E-94C7CBC022DD}" type="slidenum">
              <a:rPr lang="en-US" smtClean="0"/>
              <a:t>‹#›</a:t>
            </a:fld>
            <a:endParaRPr lang="en-US"/>
          </a:p>
        </p:txBody>
      </p:sp>
    </p:spTree>
    <p:extLst>
      <p:ext uri="{BB962C8B-B14F-4D97-AF65-F5344CB8AC3E}">
        <p14:creationId xmlns:p14="http://schemas.microsoft.com/office/powerpoint/2010/main" val="1421304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443">
              <a:defRPr/>
            </a:pPr>
            <a:r>
              <a:rPr lang="en-US" dirty="0" smtClean="0"/>
              <a:t>Taken</a:t>
            </a:r>
            <a:r>
              <a:rPr lang="en-US" baseline="0" dirty="0" smtClean="0"/>
              <a:t> from section </a:t>
            </a:r>
            <a:r>
              <a:rPr lang="en-US" b="0" dirty="0" smtClean="0"/>
              <a:t>3.6-1 Sexual Misconduct Policy from SVSU’s Operations Manual. </a:t>
            </a:r>
          </a:p>
          <a:p>
            <a:endParaRPr lang="en-US" dirty="0"/>
          </a:p>
        </p:txBody>
      </p:sp>
      <p:sp>
        <p:nvSpPr>
          <p:cNvPr id="4" name="Slide Number Placeholder 3"/>
          <p:cNvSpPr>
            <a:spLocks noGrp="1"/>
          </p:cNvSpPr>
          <p:nvPr>
            <p:ph type="sldNum" sz="quarter" idx="10"/>
          </p:nvPr>
        </p:nvSpPr>
        <p:spPr/>
        <p:txBody>
          <a:bodyPr/>
          <a:lstStyle/>
          <a:p>
            <a:fld id="{3CD6C3E8-C77D-BC4E-995E-94C7CBC022DD}" type="slidenum">
              <a:rPr lang="en-US" smtClean="0"/>
              <a:t>3</a:t>
            </a:fld>
            <a:endParaRPr lang="en-US"/>
          </a:p>
        </p:txBody>
      </p:sp>
    </p:spTree>
    <p:extLst>
      <p:ext uri="{BB962C8B-B14F-4D97-AF65-F5344CB8AC3E}">
        <p14:creationId xmlns:p14="http://schemas.microsoft.com/office/powerpoint/2010/main" val="977004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443">
              <a:defRPr/>
            </a:pPr>
            <a:r>
              <a:rPr lang="en-US" dirty="0" smtClean="0"/>
              <a:t>Note: all quoted passages</a:t>
            </a:r>
            <a:r>
              <a:rPr lang="en-US" baseline="0" dirty="0" smtClean="0"/>
              <a:t> come from the 2014 “</a:t>
            </a:r>
            <a:r>
              <a:rPr lang="en-US" dirty="0"/>
              <a:t>Questions and Answers on Title IX and Sexual Violence” document issued by the OCR, a document that the Department of Education explicitly regards as a “significant guidance document.” To the best of my knowledge, neither the content of Q &amp; A document nor that classification have not been retracted or revised by the current administration.</a:t>
            </a:r>
            <a:endParaRPr lang="en-US" dirty="0" smtClean="0"/>
          </a:p>
          <a:p>
            <a:pPr defTabSz="937443">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CD6C3E8-C77D-BC4E-995E-94C7CBC022DD}" type="slidenum">
              <a:rPr lang="en-US" smtClean="0"/>
              <a:t>5</a:t>
            </a:fld>
            <a:endParaRPr lang="en-US"/>
          </a:p>
        </p:txBody>
      </p:sp>
    </p:spTree>
    <p:extLst>
      <p:ext uri="{BB962C8B-B14F-4D97-AF65-F5344CB8AC3E}">
        <p14:creationId xmlns:p14="http://schemas.microsoft.com/office/powerpoint/2010/main" val="927568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this appears</a:t>
            </a:r>
            <a:r>
              <a:rPr lang="en-US" baseline="0" dirty="0" smtClean="0"/>
              <a:t> to be a disjunctive definition. Only </a:t>
            </a:r>
            <a:r>
              <a:rPr lang="de-DE" baseline="0" dirty="0" smtClean="0"/>
              <a:t>(c) will </a:t>
            </a:r>
            <a:r>
              <a:rPr lang="de-DE" baseline="0" dirty="0" err="1" smtClean="0"/>
              <a:t>apply</a:t>
            </a:r>
            <a:r>
              <a:rPr lang="de-DE" baseline="0" dirty="0" smtClean="0"/>
              <a:t> </a:t>
            </a:r>
            <a:r>
              <a:rPr lang="de-DE" baseline="0" dirty="0" err="1" smtClean="0"/>
              <a:t>to</a:t>
            </a:r>
            <a:r>
              <a:rPr lang="de-DE" baseline="0" dirty="0" smtClean="0"/>
              <a:t> </a:t>
            </a:r>
            <a:r>
              <a:rPr lang="de-DE" baseline="0" dirty="0" err="1" smtClean="0"/>
              <a:t>typical</a:t>
            </a:r>
            <a:r>
              <a:rPr lang="de-DE" baseline="0" dirty="0" smtClean="0"/>
              <a:t> </a:t>
            </a:r>
            <a:r>
              <a:rPr lang="de-DE" baseline="0" dirty="0" err="1" smtClean="0"/>
              <a:t>faculty</a:t>
            </a:r>
            <a:r>
              <a:rPr lang="de-DE" baseline="0" dirty="0" smtClean="0"/>
              <a:t> </a:t>
            </a:r>
            <a:r>
              <a:rPr lang="de-DE" baseline="0" dirty="0" err="1" smtClean="0"/>
              <a:t>and</a:t>
            </a:r>
            <a:r>
              <a:rPr lang="de-DE" baseline="0" dirty="0" smtClean="0"/>
              <a:t> </a:t>
            </a:r>
            <a:r>
              <a:rPr lang="de-DE" baseline="0" dirty="0" err="1" smtClean="0"/>
              <a:t>is</a:t>
            </a:r>
            <a:r>
              <a:rPr lang="de-DE" baseline="0" dirty="0" smtClean="0"/>
              <a:t> </a:t>
            </a:r>
            <a:r>
              <a:rPr lang="de-DE" baseline="0" dirty="0" err="1" smtClean="0"/>
              <a:t>therefore</a:t>
            </a:r>
            <a:r>
              <a:rPr lang="de-DE" baseline="0" dirty="0" smtClean="0"/>
              <a:t> </a:t>
            </a:r>
            <a:r>
              <a:rPr lang="de-DE" baseline="0" dirty="0" err="1" smtClean="0"/>
              <a:t>most</a:t>
            </a:r>
            <a:r>
              <a:rPr lang="de-DE" baseline="0" dirty="0" smtClean="0"/>
              <a:t> relevant </a:t>
            </a:r>
            <a:r>
              <a:rPr lang="de-DE" baseline="0" dirty="0" err="1" smtClean="0"/>
              <a:t>to</a:t>
            </a:r>
            <a:r>
              <a:rPr lang="de-DE" baseline="0" dirty="0" smtClean="0"/>
              <a:t> </a:t>
            </a:r>
            <a:r>
              <a:rPr lang="de-DE" baseline="0" dirty="0" err="1" smtClean="0"/>
              <a:t>making</a:t>
            </a:r>
            <a:r>
              <a:rPr lang="de-DE" baseline="0" dirty="0" smtClean="0"/>
              <a:t> </a:t>
            </a:r>
            <a:r>
              <a:rPr lang="de-DE" baseline="0" dirty="0" err="1" smtClean="0"/>
              <a:t>the</a:t>
            </a:r>
            <a:r>
              <a:rPr lang="de-DE" baseline="0" dirty="0" smtClean="0"/>
              <a:t> </a:t>
            </a:r>
            <a:r>
              <a:rPr lang="de-DE" baseline="0" dirty="0" err="1" smtClean="0"/>
              <a:t>case</a:t>
            </a:r>
            <a:r>
              <a:rPr lang="de-DE" baseline="0" dirty="0" smtClean="0"/>
              <a:t> </a:t>
            </a:r>
            <a:r>
              <a:rPr lang="de-DE" baseline="0" dirty="0" err="1" smtClean="0"/>
              <a:t>that</a:t>
            </a:r>
            <a:r>
              <a:rPr lang="de-DE" baseline="0" dirty="0" smtClean="0"/>
              <a:t> </a:t>
            </a:r>
            <a:r>
              <a:rPr lang="de-DE" baseline="0" dirty="0" err="1" smtClean="0"/>
              <a:t>faculty</a:t>
            </a:r>
            <a:r>
              <a:rPr lang="de-DE" baseline="0" dirty="0" smtClean="0"/>
              <a:t> </a:t>
            </a:r>
            <a:r>
              <a:rPr lang="de-DE" baseline="0" dirty="0" err="1" smtClean="0"/>
              <a:t>members</a:t>
            </a:r>
            <a:r>
              <a:rPr lang="de-DE" baseline="0" dirty="0" smtClean="0"/>
              <a:t> </a:t>
            </a:r>
            <a:r>
              <a:rPr lang="de-DE" baseline="0" dirty="0" err="1" smtClean="0"/>
              <a:t>are</a:t>
            </a:r>
            <a:r>
              <a:rPr lang="de-DE" baseline="0" dirty="0" smtClean="0"/>
              <a:t> </a:t>
            </a:r>
            <a:r>
              <a:rPr lang="de-DE" baseline="0" dirty="0" err="1" smtClean="0"/>
              <a:t>responsible</a:t>
            </a:r>
            <a:r>
              <a:rPr lang="de-DE" baseline="0" dirty="0" smtClean="0"/>
              <a:t> </a:t>
            </a:r>
            <a:r>
              <a:rPr lang="de-DE" baseline="0" dirty="0" err="1" smtClean="0"/>
              <a:t>empolyees</a:t>
            </a:r>
            <a:r>
              <a:rPr lang="de-DE" baseline="0" dirty="0" smtClean="0"/>
              <a:t> </a:t>
            </a:r>
            <a:r>
              <a:rPr lang="de-DE" baseline="0" dirty="0" err="1" smtClean="0"/>
              <a:t>under</a:t>
            </a:r>
            <a:r>
              <a:rPr lang="de-DE" baseline="0" dirty="0" smtClean="0"/>
              <a:t> Title IX </a:t>
            </a:r>
            <a:r>
              <a:rPr lang="de-DE" baseline="0" dirty="0" err="1" smtClean="0"/>
              <a:t>and</a:t>
            </a:r>
            <a:r>
              <a:rPr lang="de-DE" baseline="0" dirty="0" smtClean="0"/>
              <a:t> </a:t>
            </a:r>
            <a:r>
              <a:rPr lang="de-DE" baseline="0" dirty="0" err="1" smtClean="0"/>
              <a:t>thus</a:t>
            </a:r>
            <a:r>
              <a:rPr lang="de-DE" baseline="0" dirty="0" smtClean="0"/>
              <a:t> </a:t>
            </a:r>
            <a:r>
              <a:rPr lang="de-DE" baseline="0" dirty="0" err="1" smtClean="0"/>
              <a:t>have</a:t>
            </a:r>
            <a:r>
              <a:rPr lang="de-DE" baseline="0" dirty="0" smtClean="0"/>
              <a:t> an </a:t>
            </a:r>
            <a:r>
              <a:rPr lang="de-DE" baseline="0" dirty="0" err="1" smtClean="0"/>
              <a:t>obligation</a:t>
            </a:r>
            <a:r>
              <a:rPr lang="de-DE" baseline="0" dirty="0" smtClean="0"/>
              <a:t> </a:t>
            </a:r>
            <a:r>
              <a:rPr lang="de-DE" baseline="0" dirty="0" err="1" smtClean="0"/>
              <a:t>to</a:t>
            </a:r>
            <a:r>
              <a:rPr lang="de-DE" baseline="0" dirty="0" smtClean="0"/>
              <a:t> </a:t>
            </a:r>
            <a:r>
              <a:rPr lang="de-DE" baseline="0" dirty="0" err="1" smtClean="0"/>
              <a:t>report</a:t>
            </a:r>
            <a:r>
              <a:rPr lang="de-DE" baseline="0" dirty="0" smtClean="0"/>
              <a:t>. </a:t>
            </a:r>
            <a:endParaRPr lang="en-US" dirty="0"/>
          </a:p>
        </p:txBody>
      </p:sp>
      <p:sp>
        <p:nvSpPr>
          <p:cNvPr id="4" name="Slide Number Placeholder 3"/>
          <p:cNvSpPr>
            <a:spLocks noGrp="1"/>
          </p:cNvSpPr>
          <p:nvPr>
            <p:ph type="sldNum" sz="quarter" idx="10"/>
          </p:nvPr>
        </p:nvSpPr>
        <p:spPr/>
        <p:txBody>
          <a:bodyPr/>
          <a:lstStyle/>
          <a:p>
            <a:fld id="{3CD6C3E8-C77D-BC4E-995E-94C7CBC022DD}" type="slidenum">
              <a:rPr lang="en-US" smtClean="0"/>
              <a:t>7</a:t>
            </a:fld>
            <a:endParaRPr lang="en-US"/>
          </a:p>
        </p:txBody>
      </p:sp>
    </p:spTree>
    <p:extLst>
      <p:ext uri="{BB962C8B-B14F-4D97-AF65-F5344CB8AC3E}">
        <p14:creationId xmlns:p14="http://schemas.microsoft.com/office/powerpoint/2010/main" val="253753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to get these materials from Dr</a:t>
            </a:r>
            <a:r>
              <a:rPr lang="en-US" baseline="0" dirty="0" smtClean="0"/>
              <a:t>. Thorns’ office! And ask your Dean’s Office to include them in whatever materials are supplied </a:t>
            </a:r>
            <a:r>
              <a:rPr lang="en-US" baseline="0" smtClean="0"/>
              <a:t>at college meetings. </a:t>
            </a:r>
            <a:endParaRPr lang="en-US"/>
          </a:p>
        </p:txBody>
      </p:sp>
      <p:sp>
        <p:nvSpPr>
          <p:cNvPr id="4" name="Slide Number Placeholder 3"/>
          <p:cNvSpPr>
            <a:spLocks noGrp="1"/>
          </p:cNvSpPr>
          <p:nvPr>
            <p:ph type="sldNum" sz="quarter" idx="10"/>
          </p:nvPr>
        </p:nvSpPr>
        <p:spPr/>
        <p:txBody>
          <a:bodyPr/>
          <a:lstStyle/>
          <a:p>
            <a:fld id="{3CD6C3E8-C77D-BC4E-995E-94C7CBC022DD}" type="slidenum">
              <a:rPr lang="en-US" smtClean="0"/>
              <a:t>20</a:t>
            </a:fld>
            <a:endParaRPr lang="en-US"/>
          </a:p>
        </p:txBody>
      </p:sp>
    </p:spTree>
    <p:extLst>
      <p:ext uri="{BB962C8B-B14F-4D97-AF65-F5344CB8AC3E}">
        <p14:creationId xmlns:p14="http://schemas.microsoft.com/office/powerpoint/2010/main" val="1768383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069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4062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4057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8484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8/2/2017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3451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8/2/2017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0813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8/2/2017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8850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594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8/2/2017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683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231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646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8/2/2017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7840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2181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284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8/2/2017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938008"/>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hyperlink" Target="http://www.svsu.edu/operationsmanual/generaloperations/generaloperationsi/36-1sexualmisconductpolicy/%20http:/www.svsu.edu/studentcounselingcenter/"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Responsible Employees and Mandatory Reporting—Title IX</a:t>
            </a:r>
            <a:endParaRPr lang="en-US" dirty="0"/>
          </a:p>
        </p:txBody>
      </p:sp>
      <p:sp>
        <p:nvSpPr>
          <p:cNvPr id="3" name="Subtitle 2"/>
          <p:cNvSpPr>
            <a:spLocks noGrp="1"/>
          </p:cNvSpPr>
          <p:nvPr>
            <p:ph type="subTitle" idx="1"/>
          </p:nvPr>
        </p:nvSpPr>
        <p:spPr/>
        <p:txBody>
          <a:bodyPr>
            <a:noAutofit/>
          </a:bodyPr>
          <a:lstStyle/>
          <a:p>
            <a:r>
              <a:rPr lang="en-US" sz="2400" b="1" dirty="0" smtClean="0"/>
              <a:t>Intercollegiate Athletics </a:t>
            </a:r>
            <a:endParaRPr lang="en-US" sz="2400" b="1" dirty="0"/>
          </a:p>
        </p:txBody>
      </p:sp>
    </p:spTree>
    <p:extLst>
      <p:ext uri="{BB962C8B-B14F-4D97-AF65-F5344CB8AC3E}">
        <p14:creationId xmlns:p14="http://schemas.microsoft.com/office/powerpoint/2010/main" val="5132698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Title IX?</a:t>
            </a:r>
            <a:endParaRPr lang="en-US" dirty="0"/>
          </a:p>
        </p:txBody>
      </p:sp>
      <p:sp>
        <p:nvSpPr>
          <p:cNvPr id="3" name="Content Placeholder 2"/>
          <p:cNvSpPr>
            <a:spLocks noGrp="1"/>
          </p:cNvSpPr>
          <p:nvPr>
            <p:ph idx="1"/>
          </p:nvPr>
        </p:nvSpPr>
        <p:spPr/>
        <p:txBody>
          <a:bodyPr/>
          <a:lstStyle/>
          <a:p>
            <a:pPr marL="0" indent="0">
              <a:buNone/>
            </a:pPr>
            <a:r>
              <a:rPr lang="en-US" sz="2800" b="1" dirty="0"/>
              <a:t>Title IX of the Education Amendments of </a:t>
            </a:r>
            <a:r>
              <a:rPr lang="en-US" sz="2800" b="1" dirty="0" smtClean="0"/>
              <a:t>1972 </a:t>
            </a:r>
            <a:r>
              <a:rPr lang="en-US" sz="2800" b="1" dirty="0"/>
              <a:t>is a federal civil rights law that prohibits discrimination on the basis of sex in federally funded education programs and activities. </a:t>
            </a:r>
          </a:p>
          <a:p>
            <a:endParaRPr lang="en-US" dirty="0"/>
          </a:p>
        </p:txBody>
      </p:sp>
    </p:spTree>
    <p:extLst>
      <p:ext uri="{BB962C8B-B14F-4D97-AF65-F5344CB8AC3E}">
        <p14:creationId xmlns:p14="http://schemas.microsoft.com/office/powerpoint/2010/main" val="833005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SVSU’s Sexual Misconduct Policy</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smtClean="0"/>
              <a:t>SVSU </a:t>
            </a:r>
            <a:r>
              <a:rPr lang="en-US" sz="2800" b="1" dirty="0"/>
              <a:t>is committed to creating and maintaining an educational environment free from all forms of sex discrimination, </a:t>
            </a:r>
            <a:r>
              <a:rPr lang="en-US" sz="2800" b="1" i="1" dirty="0"/>
              <a:t>including sexual misconduct</a:t>
            </a:r>
            <a:r>
              <a:rPr lang="en-US" sz="2800" b="1" dirty="0"/>
              <a:t>. </a:t>
            </a:r>
            <a:endParaRPr lang="en-US" sz="2800" b="1" dirty="0" smtClean="0"/>
          </a:p>
          <a:p>
            <a:r>
              <a:rPr lang="en-US" sz="2800" b="1" dirty="0" smtClean="0"/>
              <a:t>Any </a:t>
            </a:r>
            <a:r>
              <a:rPr lang="en-US" sz="2800" b="1" dirty="0"/>
              <a:t>act involving sexual harassment, violence, coercion, and intimidation will not be tolerated. </a:t>
            </a:r>
            <a:endParaRPr lang="en-US" sz="2800" b="1" dirty="0" smtClean="0"/>
          </a:p>
          <a:p>
            <a:r>
              <a:rPr lang="en-US" sz="2800" b="1" dirty="0" smtClean="0"/>
              <a:t>SVSU </a:t>
            </a:r>
            <a:r>
              <a:rPr lang="en-US" sz="2800" b="1" dirty="0"/>
              <a:t>also strictly prohibits the offenses of domestic violence, dating violence, sexual assault, and stalking.</a:t>
            </a:r>
          </a:p>
        </p:txBody>
      </p:sp>
    </p:spTree>
    <p:extLst>
      <p:ext uri="{BB962C8B-B14F-4D97-AF65-F5344CB8AC3E}">
        <p14:creationId xmlns:p14="http://schemas.microsoft.com/office/powerpoint/2010/main" val="7463193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this Affect You? </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a:t>Responsible employees </a:t>
            </a:r>
            <a:r>
              <a:rPr lang="en-US" sz="2800" b="1" dirty="0" smtClean="0"/>
              <a:t>have </a:t>
            </a:r>
            <a:r>
              <a:rPr lang="en-US" sz="2800" b="1" dirty="0"/>
              <a:t>the initial obligation to report incidents of sexual </a:t>
            </a:r>
            <a:r>
              <a:rPr lang="en-US" sz="2800" b="1" dirty="0" smtClean="0"/>
              <a:t>harassment or misconduct </a:t>
            </a:r>
            <a:r>
              <a:rPr lang="en-US" sz="2800" b="1" dirty="0"/>
              <a:t>to the Title IX </a:t>
            </a:r>
            <a:r>
              <a:rPr lang="en-US" sz="2800" b="1" dirty="0" smtClean="0"/>
              <a:t>coordinator.</a:t>
            </a:r>
            <a:endParaRPr lang="en-US" sz="2800" b="1" dirty="0"/>
          </a:p>
        </p:txBody>
      </p:sp>
    </p:spTree>
    <p:extLst>
      <p:ext uri="{BB962C8B-B14F-4D97-AF65-F5344CB8AC3E}">
        <p14:creationId xmlns:p14="http://schemas.microsoft.com/office/powerpoint/2010/main" val="514348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this Affect You? </a:t>
            </a:r>
          </a:p>
        </p:txBody>
      </p:sp>
      <p:sp>
        <p:nvSpPr>
          <p:cNvPr id="3" name="Content Placeholder 2"/>
          <p:cNvSpPr>
            <a:spLocks noGrp="1"/>
          </p:cNvSpPr>
          <p:nvPr>
            <p:ph idx="1"/>
          </p:nvPr>
        </p:nvSpPr>
        <p:spPr/>
        <p:txBody>
          <a:bodyPr>
            <a:normAutofit/>
          </a:bodyPr>
          <a:lstStyle/>
          <a:p>
            <a:pPr marL="0" indent="0">
              <a:buNone/>
            </a:pPr>
            <a:r>
              <a:rPr lang="en-US" sz="2800" b="1" dirty="0" smtClean="0"/>
              <a:t>“OCR [Office of Civil Rights] </a:t>
            </a:r>
            <a:r>
              <a:rPr lang="en-US" sz="2800" b="1" dirty="0"/>
              <a:t>deems a school to have notice of student-on-student sexual violence if a responsible employee knew, or in the exercise of reasonable care should have known, about the sexual violence. </a:t>
            </a:r>
            <a:r>
              <a:rPr lang="en-US" sz="2800" b="1" dirty="0" smtClean="0"/>
              <a:t>"</a:t>
            </a:r>
            <a:endParaRPr lang="en-US" sz="2800" b="1" dirty="0"/>
          </a:p>
        </p:txBody>
      </p:sp>
    </p:spTree>
    <p:extLst>
      <p:ext uri="{BB962C8B-B14F-4D97-AF65-F5344CB8AC3E}">
        <p14:creationId xmlns:p14="http://schemas.microsoft.com/office/powerpoint/2010/main" val="1751755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SVSU’s Operations Manual:</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a:t>Responsible Employees:</a:t>
            </a:r>
            <a:r>
              <a:rPr lang="en-US" sz="2800" dirty="0"/>
              <a:t> SVSU employees who are required to report the details of a potential sexual misconduct incident to the Title IX Coordinator. A report to a Responsible Employee constitutes a report to SVSU.</a:t>
            </a:r>
          </a:p>
        </p:txBody>
      </p:sp>
    </p:spTree>
    <p:extLst>
      <p:ext uri="{BB962C8B-B14F-4D97-AF65-F5344CB8AC3E}">
        <p14:creationId xmlns:p14="http://schemas.microsoft.com/office/powerpoint/2010/main" val="1111644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 Responsible Employee is:</a:t>
            </a:r>
            <a:endParaRPr lang="en-US" dirty="0"/>
          </a:p>
        </p:txBody>
      </p:sp>
      <p:sp>
        <p:nvSpPr>
          <p:cNvPr id="6" name="Content Placeholder 5"/>
          <p:cNvSpPr>
            <a:spLocks noGrp="1"/>
          </p:cNvSpPr>
          <p:nvPr>
            <p:ph idx="1"/>
          </p:nvPr>
        </p:nvSpPr>
        <p:spPr>
          <a:xfrm>
            <a:off x="818712" y="2222287"/>
            <a:ext cx="10554574" cy="4216613"/>
          </a:xfrm>
        </p:spPr>
        <p:txBody>
          <a:bodyPr>
            <a:noAutofit/>
          </a:bodyPr>
          <a:lstStyle/>
          <a:p>
            <a:pPr marL="0" indent="0">
              <a:buNone/>
            </a:pPr>
            <a:r>
              <a:rPr lang="en-US" sz="2400" dirty="0" smtClean="0"/>
              <a:t>An employee: </a:t>
            </a:r>
          </a:p>
          <a:p>
            <a:pPr marL="0" indent="0">
              <a:buNone/>
            </a:pPr>
            <a:r>
              <a:rPr lang="en-US" sz="2400" dirty="0" smtClean="0"/>
              <a:t>(a</a:t>
            </a:r>
            <a:r>
              <a:rPr lang="en-US" sz="2400" dirty="0"/>
              <a:t>)  who has the authority to take action to redress sexual harassment/misconduct</a:t>
            </a:r>
            <a:r>
              <a:rPr lang="en-US" sz="2400" dirty="0" smtClean="0"/>
              <a:t>; or</a:t>
            </a:r>
            <a:endParaRPr lang="en-US" sz="2400" dirty="0"/>
          </a:p>
          <a:p>
            <a:pPr marL="0" indent="0">
              <a:buNone/>
            </a:pPr>
            <a:r>
              <a:rPr lang="en-US" sz="2400" dirty="0" smtClean="0"/>
              <a:t>(b)  who has been given the duty of reporting incidents of sexual harassment/misconduct </a:t>
            </a:r>
            <a:r>
              <a:rPr lang="en-US" sz="2400" i="1" dirty="0" smtClean="0"/>
              <a:t>or</a:t>
            </a:r>
            <a:r>
              <a:rPr lang="en-US" sz="2400" dirty="0" smtClean="0"/>
              <a:t> any other misconduct by students to the Title IX coordinator or other appropriate designee; or</a:t>
            </a:r>
          </a:p>
          <a:p>
            <a:pPr marL="0" indent="0">
              <a:buNone/>
            </a:pPr>
            <a:r>
              <a:rPr lang="en-US" sz="2800" b="1" dirty="0" smtClean="0"/>
              <a:t>(c)  who a student reasonably believes has this authority or duty.</a:t>
            </a:r>
          </a:p>
          <a:p>
            <a:pPr marL="0" lvl="0" indent="0">
              <a:buNone/>
            </a:pPr>
            <a:endParaRPr lang="en-US" sz="2800" b="1" dirty="0"/>
          </a:p>
        </p:txBody>
      </p:sp>
    </p:spTree>
    <p:extLst>
      <p:ext uri="{BB962C8B-B14F-4D97-AF65-F5344CB8AC3E}">
        <p14:creationId xmlns:p14="http://schemas.microsoft.com/office/powerpoint/2010/main" val="654907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Need to Report?</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smtClean="0"/>
              <a:t>A responsible </a:t>
            </a:r>
            <a:r>
              <a:rPr lang="en-US" sz="2800" b="1" dirty="0"/>
              <a:t>employee must </a:t>
            </a:r>
            <a:r>
              <a:rPr lang="en-US" sz="2800" b="1" dirty="0" smtClean="0"/>
              <a:t>report “all </a:t>
            </a:r>
            <a:r>
              <a:rPr lang="en-US" sz="2800" b="1" dirty="0"/>
              <a:t>relevant details about the alleged sexual violence that the student or another person has shared and that the school will need to determine what occurred and to resolve the situation</a:t>
            </a:r>
            <a:r>
              <a:rPr lang="en-US" sz="2800" b="1" dirty="0" smtClean="0"/>
              <a:t>.” </a:t>
            </a:r>
          </a:p>
          <a:p>
            <a:pPr marL="0" indent="0">
              <a:buNone/>
            </a:pPr>
            <a:endParaRPr lang="en-US" sz="2800" b="1" dirty="0"/>
          </a:p>
          <a:p>
            <a:pPr marL="0" indent="0">
              <a:buNone/>
            </a:pPr>
            <a:r>
              <a:rPr lang="en-US" sz="2800" b="1" dirty="0" smtClean="0"/>
              <a:t>This includes:</a:t>
            </a:r>
          </a:p>
        </p:txBody>
      </p:sp>
    </p:spTree>
    <p:extLst>
      <p:ext uri="{BB962C8B-B14F-4D97-AF65-F5344CB8AC3E}">
        <p14:creationId xmlns:p14="http://schemas.microsoft.com/office/powerpoint/2010/main" val="1244636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Need to Report?</a:t>
            </a:r>
            <a:endParaRPr lang="en-US" dirty="0"/>
          </a:p>
        </p:txBody>
      </p:sp>
      <p:sp>
        <p:nvSpPr>
          <p:cNvPr id="3" name="Content Placeholder 2"/>
          <p:cNvSpPr>
            <a:spLocks noGrp="1"/>
          </p:cNvSpPr>
          <p:nvPr>
            <p:ph idx="1"/>
          </p:nvPr>
        </p:nvSpPr>
        <p:spPr/>
        <p:txBody>
          <a:bodyPr>
            <a:normAutofit/>
          </a:bodyPr>
          <a:lstStyle/>
          <a:p>
            <a:r>
              <a:rPr lang="en-US" sz="2800" b="1" dirty="0"/>
              <a:t> the names of </a:t>
            </a:r>
            <a:r>
              <a:rPr lang="en-US" sz="2800" b="1" dirty="0" smtClean="0"/>
              <a:t>alleged perpetrators </a:t>
            </a:r>
            <a:r>
              <a:rPr lang="en-US" sz="2800" b="1" dirty="0"/>
              <a:t>(if known); </a:t>
            </a:r>
          </a:p>
          <a:p>
            <a:r>
              <a:rPr lang="en-US" sz="2800" b="1" dirty="0"/>
              <a:t>the student who experienced the alleged sexual violence; </a:t>
            </a:r>
          </a:p>
          <a:p>
            <a:r>
              <a:rPr lang="en-US" sz="2800" b="1" dirty="0"/>
              <a:t>other students involved in the alleged sexual violence; </a:t>
            </a:r>
          </a:p>
          <a:p>
            <a:r>
              <a:rPr lang="en-US" sz="2800" b="1" dirty="0"/>
              <a:t>Other relevant facts, including the date, time, and location </a:t>
            </a:r>
            <a:r>
              <a:rPr lang="en-US" sz="2800" b="1" dirty="0" smtClean="0"/>
              <a:t>.</a:t>
            </a:r>
            <a:endParaRPr lang="en-US" sz="2800" b="1" dirty="0"/>
          </a:p>
        </p:txBody>
      </p:sp>
    </p:spTree>
    <p:extLst>
      <p:ext uri="{BB962C8B-B14F-4D97-AF65-F5344CB8AC3E}">
        <p14:creationId xmlns:p14="http://schemas.microsoft.com/office/powerpoint/2010/main" val="5789153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Tell A Student?</a:t>
            </a:r>
            <a:endParaRPr lang="en-US" dirty="0"/>
          </a:p>
        </p:txBody>
      </p:sp>
      <p:sp>
        <p:nvSpPr>
          <p:cNvPr id="3" name="Content Placeholder 2"/>
          <p:cNvSpPr>
            <a:spLocks noGrp="1"/>
          </p:cNvSpPr>
          <p:nvPr>
            <p:ph idx="1"/>
          </p:nvPr>
        </p:nvSpPr>
        <p:spPr>
          <a:xfrm>
            <a:off x="827424" y="2355637"/>
            <a:ext cx="10554574" cy="3636511"/>
          </a:xfrm>
        </p:spPr>
        <p:txBody>
          <a:bodyPr>
            <a:normAutofit fontScale="92500" lnSpcReduction="10000"/>
          </a:bodyPr>
          <a:lstStyle/>
          <a:p>
            <a:pPr marL="0" indent="0">
              <a:buNone/>
            </a:pPr>
            <a:r>
              <a:rPr lang="en-US" sz="2800" b="1" dirty="0" smtClean="0"/>
              <a:t>You “should </a:t>
            </a:r>
            <a:r>
              <a:rPr lang="en-US" sz="2800" b="1" dirty="0"/>
              <a:t>make every effort to ensure that the student </a:t>
            </a:r>
            <a:r>
              <a:rPr lang="en-US" sz="2800" b="1" dirty="0" smtClean="0"/>
              <a:t>understands” that: </a:t>
            </a:r>
          </a:p>
          <a:p>
            <a:pPr marL="514350" indent="-514350">
              <a:buAutoNum type="arabicParenR"/>
            </a:pPr>
            <a:r>
              <a:rPr lang="en-US" sz="2800" b="1" dirty="0" smtClean="0"/>
              <a:t>You may be obligated to report some of what you are told about the alleged incident;</a:t>
            </a:r>
          </a:p>
          <a:p>
            <a:pPr marL="514350" indent="-514350">
              <a:buAutoNum type="arabicParenR"/>
            </a:pPr>
            <a:r>
              <a:rPr lang="en-US" sz="2800" b="1" dirty="0" smtClean="0"/>
              <a:t>Students can request that SVSU preserves their confidentiality;</a:t>
            </a:r>
          </a:p>
          <a:p>
            <a:pPr marL="514350" indent="-514350">
              <a:buAutoNum type="arabicParenR"/>
            </a:pPr>
            <a:r>
              <a:rPr lang="en-US" sz="2800" b="1" dirty="0" smtClean="0"/>
              <a:t>Students can always speak confidentially </a:t>
            </a:r>
            <a:r>
              <a:rPr lang="en-US" sz="2800" b="1" dirty="0"/>
              <a:t>with counseling, advocacy, health, mental health, or sexual-assault-related </a:t>
            </a:r>
            <a:r>
              <a:rPr lang="en-US" sz="2800" b="1" dirty="0" smtClean="0"/>
              <a:t>services.</a:t>
            </a:r>
            <a:endParaRPr lang="en-US" sz="2800" b="1" dirty="0"/>
          </a:p>
          <a:p>
            <a:endParaRPr lang="en-US" dirty="0"/>
          </a:p>
        </p:txBody>
      </p:sp>
    </p:spTree>
    <p:extLst>
      <p:ext uri="{BB962C8B-B14F-4D97-AF65-F5344CB8AC3E}">
        <p14:creationId xmlns:p14="http://schemas.microsoft.com/office/powerpoint/2010/main" val="627312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Tell A Student?</a:t>
            </a:r>
            <a:endParaRPr lang="en-US" dirty="0"/>
          </a:p>
        </p:txBody>
      </p:sp>
      <p:sp>
        <p:nvSpPr>
          <p:cNvPr id="3" name="Content Placeholder 2"/>
          <p:cNvSpPr>
            <a:spLocks noGrp="1"/>
          </p:cNvSpPr>
          <p:nvPr>
            <p:ph idx="1"/>
          </p:nvPr>
        </p:nvSpPr>
        <p:spPr>
          <a:xfrm>
            <a:off x="827424" y="2355637"/>
            <a:ext cx="10554574" cy="3636511"/>
          </a:xfrm>
        </p:spPr>
        <p:txBody>
          <a:bodyPr>
            <a:normAutofit/>
          </a:bodyPr>
          <a:lstStyle/>
          <a:p>
            <a:pPr marL="0" marR="0" lvl="0" indent="0" defTabSz="914400" eaLnBrk="1" fontAlgn="auto" latinLnBrk="0" hangingPunct="1">
              <a:lnSpc>
                <a:spcPct val="100000"/>
              </a:lnSpc>
              <a:spcBef>
                <a:spcPts val="0"/>
              </a:spcBef>
              <a:spcAft>
                <a:spcPts val="0"/>
              </a:spcAft>
              <a:buClrTx/>
              <a:buSzTx/>
              <a:buFont typeface="+mj-lt"/>
              <a:buNone/>
              <a:tabLst/>
              <a:defRPr/>
            </a:pPr>
            <a:r>
              <a:rPr lang="en-US" sz="2800" b="1" dirty="0" smtClean="0"/>
              <a:t>4) Provide students with contact information for police, Title IX Coordinator, and other campus services:</a:t>
            </a:r>
          </a:p>
          <a:p>
            <a:pPr marL="0" marR="0" lvl="0" indent="0" defTabSz="914400" eaLnBrk="1" fontAlgn="auto" latinLnBrk="0" hangingPunct="1">
              <a:lnSpc>
                <a:spcPct val="100000"/>
              </a:lnSpc>
              <a:spcBef>
                <a:spcPts val="0"/>
              </a:spcBef>
              <a:spcAft>
                <a:spcPts val="0"/>
              </a:spcAft>
              <a:buClrTx/>
              <a:buSzTx/>
              <a:buFont typeface="+mj-lt"/>
              <a:buNone/>
              <a:tabLst/>
              <a:defRPr/>
            </a:pPr>
            <a:endParaRPr lang="en-US" sz="2800" b="1" dirty="0"/>
          </a:p>
          <a:p>
            <a:r>
              <a:rPr lang="en-US" sz="2800" b="1" dirty="0"/>
              <a:t>Title IX </a:t>
            </a:r>
            <a:r>
              <a:rPr lang="en-US" sz="2800" b="1" dirty="0" smtClean="0"/>
              <a:t>Coordinator (Dr. Mamie Thorns) </a:t>
            </a:r>
            <a:r>
              <a:rPr lang="en-US" sz="2800" b="1" dirty="0"/>
              <a:t>(989) 964-4068</a:t>
            </a:r>
          </a:p>
          <a:p>
            <a:r>
              <a:rPr lang="en-US" sz="2800" b="1" dirty="0"/>
              <a:t>Counseling Center (989) 964-7078</a:t>
            </a:r>
          </a:p>
          <a:p>
            <a:r>
              <a:rPr lang="en-US" sz="2800" b="1" dirty="0"/>
              <a:t>SVSU University Police (989) 964-4141 </a:t>
            </a:r>
          </a:p>
        </p:txBody>
      </p:sp>
    </p:spTree>
    <p:extLst>
      <p:ext uri="{BB962C8B-B14F-4D97-AF65-F5344CB8AC3E}">
        <p14:creationId xmlns:p14="http://schemas.microsoft.com/office/powerpoint/2010/main" val="719315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Policy:  Who</a:t>
            </a:r>
            <a:endParaRPr lang="en-US" dirty="0"/>
          </a:p>
        </p:txBody>
      </p:sp>
      <p:sp>
        <p:nvSpPr>
          <p:cNvPr id="3" name="Rectangle 2"/>
          <p:cNvSpPr/>
          <p:nvPr/>
        </p:nvSpPr>
        <p:spPr>
          <a:xfrm>
            <a:off x="1125415" y="2413337"/>
            <a:ext cx="10256583" cy="3323987"/>
          </a:xfrm>
          <a:prstGeom prst="rect">
            <a:avLst/>
          </a:prstGeom>
        </p:spPr>
        <p:txBody>
          <a:bodyPr wrap="square">
            <a:spAutoFit/>
          </a:bodyPr>
          <a:lstStyle/>
          <a:p>
            <a:r>
              <a:rPr lang="en-US" sz="3000" dirty="0" smtClean="0"/>
              <a:t>This </a:t>
            </a:r>
            <a:r>
              <a:rPr lang="en-US" sz="3000" dirty="0"/>
              <a:t>policy applies to all members of the SVSU community, including students, faculty, staff, visitors, independent contractors, and other third parties who are on campus and involved in an incident of sexual misconduct (this may be someone who witnessed an incident or who wishes to report an incident on behalf of another).</a:t>
            </a:r>
          </a:p>
        </p:txBody>
      </p:sp>
    </p:spTree>
    <p:extLst>
      <p:ext uri="{BB962C8B-B14F-4D97-AF65-F5344CB8AC3E}">
        <p14:creationId xmlns:p14="http://schemas.microsoft.com/office/powerpoint/2010/main" val="23380470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Policy:  What</a:t>
            </a:r>
            <a:endParaRPr lang="en-US" dirty="0"/>
          </a:p>
        </p:txBody>
      </p:sp>
      <p:sp>
        <p:nvSpPr>
          <p:cNvPr id="3" name="Rectangle 2"/>
          <p:cNvSpPr/>
          <p:nvPr/>
        </p:nvSpPr>
        <p:spPr>
          <a:xfrm>
            <a:off x="527538" y="2413339"/>
            <a:ext cx="11060724" cy="4401205"/>
          </a:xfrm>
          <a:prstGeom prst="rect">
            <a:avLst/>
          </a:prstGeom>
        </p:spPr>
        <p:txBody>
          <a:bodyPr wrap="square">
            <a:spAutoFit/>
          </a:bodyPr>
          <a:lstStyle/>
          <a:p>
            <a:r>
              <a:rPr lang="en-US" sz="3500" dirty="0"/>
              <a:t> This policy prohibits all forms of sexual misconduct. This broad term includes, but is not limited to, acts of sexual harassment, sexual violence, sexual coercion, sexual threats or intimidation, domestic violence, dating violence, sexual assault, and stalking. Please refer to the Definitions section for a complete list of terms and prohibited acts.</a:t>
            </a:r>
          </a:p>
        </p:txBody>
      </p:sp>
    </p:spTree>
    <p:extLst>
      <p:ext uri="{BB962C8B-B14F-4D97-AF65-F5344CB8AC3E}">
        <p14:creationId xmlns:p14="http://schemas.microsoft.com/office/powerpoint/2010/main" val="41041988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Policy:  Where</a:t>
            </a:r>
            <a:endParaRPr lang="en-US" dirty="0"/>
          </a:p>
        </p:txBody>
      </p:sp>
      <p:sp>
        <p:nvSpPr>
          <p:cNvPr id="3" name="Rectangle 2"/>
          <p:cNvSpPr/>
          <p:nvPr/>
        </p:nvSpPr>
        <p:spPr>
          <a:xfrm>
            <a:off x="686907" y="2131435"/>
            <a:ext cx="10571998" cy="4708981"/>
          </a:xfrm>
          <a:prstGeom prst="rect">
            <a:avLst/>
          </a:prstGeom>
        </p:spPr>
        <p:txBody>
          <a:bodyPr wrap="square">
            <a:spAutoFit/>
          </a:bodyPr>
          <a:lstStyle/>
          <a:p>
            <a:r>
              <a:rPr lang="en-US" sz="2500" dirty="0"/>
              <a:t>This policy covers conduct that takes place on the University campus. This includes any building or property owned or controlled by SVSU and used in direct support of, or in a manner related to, the school’s educational purposes, including residence halls, dining halls, and public property within or immediately adjacent to and accessible from campus. This also includes any building or property not within the same reasonably contiguous geographic area of SVSU that supports or relates to the school’s educational purposes and is frequently used by students. This policy also covers conduct that takes place off-campus if the sexual misconduct affects the participation by a member of the SVSU community in a University activity.</a:t>
            </a:r>
          </a:p>
        </p:txBody>
      </p:sp>
    </p:spTree>
    <p:extLst>
      <p:ext uri="{BB962C8B-B14F-4D97-AF65-F5344CB8AC3E}">
        <p14:creationId xmlns:p14="http://schemas.microsoft.com/office/powerpoint/2010/main" val="2109651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Policy: Programs</a:t>
            </a:r>
            <a:endParaRPr lang="en-US" dirty="0"/>
          </a:p>
        </p:txBody>
      </p:sp>
      <p:sp>
        <p:nvSpPr>
          <p:cNvPr id="3" name="Rectangle 2"/>
          <p:cNvSpPr/>
          <p:nvPr/>
        </p:nvSpPr>
        <p:spPr>
          <a:xfrm>
            <a:off x="3048000" y="3105835"/>
            <a:ext cx="6096000" cy="2246769"/>
          </a:xfrm>
          <a:prstGeom prst="rect">
            <a:avLst/>
          </a:prstGeom>
        </p:spPr>
        <p:txBody>
          <a:bodyPr>
            <a:spAutoFit/>
          </a:bodyPr>
          <a:lstStyle/>
          <a:p>
            <a:pPr algn="ctr"/>
            <a:r>
              <a:rPr lang="en-US" sz="3500" dirty="0"/>
              <a:t>This policy covers all educational, extracurricular, athletic, or other campus programs. </a:t>
            </a:r>
          </a:p>
        </p:txBody>
      </p:sp>
    </p:spTree>
    <p:extLst>
      <p:ext uri="{BB962C8B-B14F-4D97-AF65-F5344CB8AC3E}">
        <p14:creationId xmlns:p14="http://schemas.microsoft.com/office/powerpoint/2010/main" val="2600683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Policy: Activities</a:t>
            </a:r>
            <a:endParaRPr lang="en-US" dirty="0"/>
          </a:p>
        </p:txBody>
      </p:sp>
      <p:sp>
        <p:nvSpPr>
          <p:cNvPr id="3" name="Rectangle 2"/>
          <p:cNvSpPr/>
          <p:nvPr/>
        </p:nvSpPr>
        <p:spPr>
          <a:xfrm>
            <a:off x="422031" y="2409093"/>
            <a:ext cx="11447584" cy="4401205"/>
          </a:xfrm>
          <a:prstGeom prst="rect">
            <a:avLst/>
          </a:prstGeom>
        </p:spPr>
        <p:txBody>
          <a:bodyPr wrap="square">
            <a:spAutoFit/>
          </a:bodyPr>
          <a:lstStyle/>
          <a:p>
            <a:r>
              <a:rPr lang="en-US" sz="3500" dirty="0"/>
              <a:t> This policy covers all campus and school-related activities, including, but not limited to, student organizations (academic, Greek, multicultural, religious, service, social and support, sports and recreational), community organizations with student and/or faculty participation, and all other educational or extracurricular events hosted by or at the University.</a:t>
            </a:r>
          </a:p>
        </p:txBody>
      </p:sp>
    </p:spTree>
    <p:extLst>
      <p:ext uri="{BB962C8B-B14F-4D97-AF65-F5344CB8AC3E}">
        <p14:creationId xmlns:p14="http://schemas.microsoft.com/office/powerpoint/2010/main" val="32230896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Policy:  Relationships</a:t>
            </a:r>
            <a:endParaRPr lang="en-US" dirty="0"/>
          </a:p>
        </p:txBody>
      </p:sp>
      <p:sp>
        <p:nvSpPr>
          <p:cNvPr id="3" name="Rectangle 2"/>
          <p:cNvSpPr/>
          <p:nvPr/>
        </p:nvSpPr>
        <p:spPr>
          <a:xfrm>
            <a:off x="263769" y="2285999"/>
            <a:ext cx="11641016" cy="4324261"/>
          </a:xfrm>
          <a:prstGeom prst="rect">
            <a:avLst/>
          </a:prstGeom>
        </p:spPr>
        <p:txBody>
          <a:bodyPr wrap="square">
            <a:spAutoFit/>
          </a:bodyPr>
          <a:lstStyle/>
          <a:p>
            <a:r>
              <a:rPr lang="en-US" sz="2500" dirty="0"/>
              <a:t>This policy covers sexual misconduct occurring between individuals in various types of relationships. These include, but are not limited to, student to student, staff to staff, faculty member to faculty member, visitor/contracted employee to faculty/staff, faculty member to student, staff to student, supervisor to subordinate, and coach to student athlete. Sexual misconduct may be acts committed by an individual or collective actions committed by members of a group or organization. These acts may be committed against an individual or against a group or organization. These acts may be committed by a stranger, an acquaintance, or someone with whom the victim has a social, romantic, or intimate relationship.</a:t>
            </a:r>
          </a:p>
        </p:txBody>
      </p:sp>
    </p:spTree>
    <p:extLst>
      <p:ext uri="{BB962C8B-B14F-4D97-AF65-F5344CB8AC3E}">
        <p14:creationId xmlns:p14="http://schemas.microsoft.com/office/powerpoint/2010/main" val="4184918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Policy:  Confidentiality</a:t>
            </a:r>
            <a:endParaRPr lang="en-US" dirty="0"/>
          </a:p>
        </p:txBody>
      </p:sp>
      <p:sp>
        <p:nvSpPr>
          <p:cNvPr id="3" name="Rectangle 2"/>
          <p:cNvSpPr/>
          <p:nvPr/>
        </p:nvSpPr>
        <p:spPr>
          <a:xfrm>
            <a:off x="457199" y="2274838"/>
            <a:ext cx="11447585" cy="4389731"/>
          </a:xfrm>
          <a:prstGeom prst="rect">
            <a:avLst/>
          </a:prstGeom>
        </p:spPr>
        <p:txBody>
          <a:bodyPr wrap="square">
            <a:spAutoFit/>
          </a:bodyPr>
          <a:lstStyle/>
          <a:p>
            <a:r>
              <a:rPr lang="en-US" sz="3500" dirty="0"/>
              <a:t>The University is committed to maintaining the privacy of all individuals involved in a report of sexual misconduct. While SVSU encourages victims to report an incident of sexual misconduct, there are many options available for students to speak with someone about what happened while maintaining confidentiality. Please see</a:t>
            </a:r>
            <a:r>
              <a:rPr lang="en-US" sz="3500" dirty="0">
                <a:hlinkClick r:id="rId2"/>
              </a:rPr>
              <a:t> http://www.svsu.edu/studentcounselingcenter/</a:t>
            </a:r>
            <a:r>
              <a:rPr lang="en-US" sz="3500" dirty="0"/>
              <a:t>.</a:t>
            </a:r>
          </a:p>
        </p:txBody>
      </p:sp>
    </p:spTree>
    <p:extLst>
      <p:ext uri="{BB962C8B-B14F-4D97-AF65-F5344CB8AC3E}">
        <p14:creationId xmlns:p14="http://schemas.microsoft.com/office/powerpoint/2010/main" val="404753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Prohibited Relationships by Persons in Authority</a:t>
            </a:r>
          </a:p>
        </p:txBody>
      </p:sp>
      <p:sp>
        <p:nvSpPr>
          <p:cNvPr id="3" name="Rectangle 2"/>
          <p:cNvSpPr/>
          <p:nvPr/>
        </p:nvSpPr>
        <p:spPr>
          <a:xfrm>
            <a:off x="334108" y="2162908"/>
            <a:ext cx="11324492" cy="3170099"/>
          </a:xfrm>
          <a:prstGeom prst="rect">
            <a:avLst/>
          </a:prstGeom>
        </p:spPr>
        <p:txBody>
          <a:bodyPr wrap="square">
            <a:spAutoFit/>
          </a:bodyPr>
          <a:lstStyle/>
          <a:p>
            <a:r>
              <a:rPr lang="en-US" sz="2500" dirty="0"/>
              <a:t>Sexual or romantic relationships in which one party maintains a direct supervisory or evaluative role over the other party are prohibited. In general, this includes all sexual or romantic relationships between students and their employers, supervisors, professors, coaches, advisors, or other non-student University employees. Similarly, University employees (faculty and staff) who supervise or otherwise hold positions of authority over others are prohibited from having a sexual or romantic relationship with an individual under their direct supervision. </a:t>
            </a:r>
          </a:p>
        </p:txBody>
      </p:sp>
    </p:spTree>
    <p:extLst>
      <p:ext uri="{BB962C8B-B14F-4D97-AF65-F5344CB8AC3E}">
        <p14:creationId xmlns:p14="http://schemas.microsoft.com/office/powerpoint/2010/main" val="2876985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Much to Remember? </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smtClean="0"/>
              <a:t>Provide the student with the Title IX materials included in folder provided by your college:</a:t>
            </a:r>
          </a:p>
          <a:p>
            <a:r>
              <a:rPr lang="en-US" sz="2800" b="1" dirty="0" smtClean="0"/>
              <a:t>“We Respond” Resource Card</a:t>
            </a:r>
          </a:p>
          <a:p>
            <a:r>
              <a:rPr lang="en-US" sz="2800" b="1" dirty="0" smtClean="0"/>
              <a:t>Handouts supplied by Diversity Programs </a:t>
            </a:r>
          </a:p>
        </p:txBody>
      </p:sp>
    </p:spTree>
    <p:extLst>
      <p:ext uri="{BB962C8B-B14F-4D97-AF65-F5344CB8AC3E}">
        <p14:creationId xmlns:p14="http://schemas.microsoft.com/office/powerpoint/2010/main" val="4425002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2539</TotalTime>
  <Words>1147</Words>
  <Application>Microsoft Office PowerPoint</Application>
  <PresentationFormat>Widescreen</PresentationFormat>
  <Paragraphs>67</Paragraphs>
  <Slides>20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Calibri</vt:lpstr>
      <vt:lpstr>Century Gothic</vt:lpstr>
      <vt:lpstr>Wingdings 2</vt:lpstr>
      <vt:lpstr>Quotable</vt:lpstr>
      <vt:lpstr>Responsible Employees and Mandatory Reporting—Title IX</vt:lpstr>
      <vt:lpstr>What is Title IX?</vt:lpstr>
      <vt:lpstr>From SVSU’s Sexual Misconduct Policy</vt:lpstr>
      <vt:lpstr>How does this Affect You? </vt:lpstr>
      <vt:lpstr>How does this Affect You? </vt:lpstr>
      <vt:lpstr>From SVSU’s Operations Manual:</vt:lpstr>
      <vt:lpstr>A Responsible Employee is:</vt:lpstr>
      <vt:lpstr>What Do you Need to Report?</vt:lpstr>
      <vt:lpstr>What Do you Need to Report?</vt:lpstr>
      <vt:lpstr>What Should you Tell A Student?</vt:lpstr>
      <vt:lpstr>What Should you Tell A Student?</vt:lpstr>
      <vt:lpstr>Scope of Policy:  Who</vt:lpstr>
      <vt:lpstr>Scope of Policy:  What</vt:lpstr>
      <vt:lpstr>Scope of Policy:  Where</vt:lpstr>
      <vt:lpstr>Scope of Policy: Programs</vt:lpstr>
      <vt:lpstr>Scope of Policy: Activities</vt:lpstr>
      <vt:lpstr>Scope of Policy:  Relationships</vt:lpstr>
      <vt:lpstr>Scope of Policy:  Confidentiality</vt:lpstr>
      <vt:lpstr>Prohibited Relationships by Persons in Authority</vt:lpstr>
      <vt:lpstr>Too Much to Remember?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Ethics of Discrimination</dc:title>
  <dc:creator>Peter B. Rose-Barry</dc:creator>
  <cp:lastModifiedBy>Angela S. Pohl</cp:lastModifiedBy>
  <cp:revision>137</cp:revision>
  <cp:lastPrinted>2017-08-02T13:32:47Z</cp:lastPrinted>
  <dcterms:created xsi:type="dcterms:W3CDTF">2017-03-31T17:58:55Z</dcterms:created>
  <dcterms:modified xsi:type="dcterms:W3CDTF">2017-08-02T13:36:00Z</dcterms:modified>
</cp:coreProperties>
</file>